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2356" r:id="rId9"/>
    <p:sldId id="2340" r:id="rId10"/>
    <p:sldId id="739" r:id="rId11"/>
    <p:sldId id="2385" r:id="rId12"/>
    <p:sldId id="2395" r:id="rId13"/>
    <p:sldId id="1790" r:id="rId14"/>
    <p:sldId id="1817" r:id="rId15"/>
    <p:sldId id="2384" r:id="rId16"/>
    <p:sldId id="2365" r:id="rId17"/>
    <p:sldId id="258" r:id="rId18"/>
    <p:sldId id="2378" r:id="rId19"/>
    <p:sldId id="2379" r:id="rId20"/>
    <p:sldId id="2377" r:id="rId21"/>
    <p:sldId id="2380" r:id="rId22"/>
    <p:sldId id="1764" r:id="rId23"/>
    <p:sldId id="1780" r:id="rId24"/>
    <p:sldId id="2382" r:id="rId25"/>
    <p:sldId id="2383" r:id="rId26"/>
    <p:sldId id="1798" r:id="rId27"/>
    <p:sldId id="2381" r:id="rId28"/>
    <p:sldId id="2362" r:id="rId29"/>
    <p:sldId id="2387" r:id="rId30"/>
    <p:sldId id="741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C00000"/>
    <a:srgbClr val="221815"/>
    <a:srgbClr val="1D1D1A"/>
    <a:srgbClr val="91A2BF"/>
    <a:srgbClr val="595757"/>
    <a:srgbClr val="E4EBEA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5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972D7B-4788-4011-AFF5-19D09FEE8B61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273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5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972D7B-4788-4011-AFF5-19D09FEE8B61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563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0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05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972D7B-4788-4011-AFF5-19D09FEE8B61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24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10/20/23 6:06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0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7" r:id="rId6"/>
    <p:sldLayoutId id="2147483978" r:id="rId7"/>
    <p:sldLayoutId id="2147483979" r:id="rId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16062" y="2035573"/>
            <a:ext cx="10614089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集群服务器架构</a:t>
            </a:r>
            <a:endParaRPr lang="zh-CN" altLang="en-US" sz="11500" kern="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 dirty="0"/>
              <a:t>分布式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40860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/>
            <a:r>
              <a:rPr lang="zh-CN" altLang="en-US" dirty="0"/>
              <a:t>回顾：模型训练过程</a:t>
            </a:r>
            <a:endParaRPr lang="en-US" sz="3199" dirty="0">
              <a:solidFill>
                <a:srgbClr val="C00000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sz="half" idx="1"/>
          </p:nvPr>
        </p:nvSpPr>
        <p:spPr>
          <a:xfrm>
            <a:off x="559025" y="1431796"/>
            <a:ext cx="10963473" cy="4372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定义一个神经网络</a:t>
            </a: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21462-3FB8-944C-AD62-0529D216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360" y="1513146"/>
            <a:ext cx="7487322" cy="20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5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/>
            <a:r>
              <a:rPr lang="zh-CN" altLang="en-US" dirty="0"/>
              <a:t>回顾：模型训练过程</a:t>
            </a:r>
            <a:endParaRPr lang="en-US" sz="3199" dirty="0">
              <a:solidFill>
                <a:srgbClr val="C00000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sz="half" idx="1"/>
          </p:nvPr>
        </p:nvSpPr>
        <p:spPr>
          <a:xfrm>
            <a:off x="559025" y="1431796"/>
            <a:ext cx="10963473" cy="4372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定义一个神经网络</a:t>
            </a: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577" name="Text Placeholder 198"/>
          <p:cNvSpPr/>
          <p:nvPr/>
        </p:nvSpPr>
        <p:spPr>
          <a:xfrm>
            <a:off x="596291" y="4126775"/>
            <a:ext cx="11018160" cy="2769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spcBef>
                <a:spcPts val="561"/>
              </a:spcBef>
              <a:tabLst>
                <a:tab pos="0" algn="l"/>
              </a:tabLst>
            </a:pPr>
            <a:r>
              <a:rPr 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定义训练优化目标：</a:t>
            </a:r>
            <a:endParaRPr lang="en-US" spc="-1" dirty="0">
              <a:solidFill>
                <a:srgbClr val="38405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21462-3FB8-944C-AD62-0529D216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360" y="1513146"/>
            <a:ext cx="7487322" cy="2086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94459-FF1F-9B4F-BCF6-E9B072D91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741" y="3599948"/>
            <a:ext cx="1875596" cy="16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l"/>
            <a:r>
              <a:rPr lang="zh-CN" altLang="en-US" dirty="0"/>
              <a:t>回顾：模型训练过程</a:t>
            </a:r>
            <a:endParaRPr lang="en-US" sz="3199" dirty="0">
              <a:solidFill>
                <a:srgbClr val="C00000"/>
              </a:solidFill>
              <a:latin typeface="Futura Medium" panose="020B0602020204020303" pitchFamily="34" charset="-79"/>
              <a:ea typeface="Microsoft YaHei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sz="half" idx="1"/>
          </p:nvPr>
        </p:nvSpPr>
        <p:spPr>
          <a:xfrm>
            <a:off x="559025" y="1431796"/>
            <a:ext cx="10963473" cy="43720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pos="0" algn="l"/>
              </a:tabLst>
            </a:pP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定义一个神经网络</a:t>
            </a:r>
            <a:r>
              <a:rPr lang="en-US" sz="1800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</p:txBody>
      </p:sp>
      <p:sp>
        <p:nvSpPr>
          <p:cNvPr id="577" name="Text Placeholder 198"/>
          <p:cNvSpPr/>
          <p:nvPr/>
        </p:nvSpPr>
        <p:spPr>
          <a:xfrm>
            <a:off x="589301" y="4064163"/>
            <a:ext cx="11018160" cy="2769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spcBef>
                <a:spcPts val="561"/>
              </a:spcBef>
              <a:tabLst>
                <a:tab pos="0" algn="l"/>
              </a:tabLst>
            </a:pPr>
            <a:r>
              <a:rPr 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定义训练优化目标：</a:t>
            </a:r>
            <a:endParaRPr lang="en-US" spc="-1" dirty="0">
              <a:solidFill>
                <a:srgbClr val="38405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6" name="Text Placeholder 198"/>
          <p:cNvSpPr/>
          <p:nvPr/>
        </p:nvSpPr>
        <p:spPr>
          <a:xfrm>
            <a:off x="568949" y="5671817"/>
            <a:ext cx="11018160" cy="2769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spcBef>
                <a:spcPts val="561"/>
              </a:spcBef>
              <a:tabLst>
                <a:tab pos="0" algn="l"/>
              </a:tabLst>
            </a:pPr>
            <a:r>
              <a:rPr 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CN" alt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计算梯度并更新权重参数：</a:t>
            </a:r>
            <a:r>
              <a:rPr lang="en-US" spc="-1" dirty="0">
                <a:solidFill>
                  <a:srgbClr val="3840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21462-3FB8-944C-AD62-0529D216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360" y="1513146"/>
            <a:ext cx="7487322" cy="20868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803DDC-940E-1941-B66E-49DE42B2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189" y="3739948"/>
            <a:ext cx="5472608" cy="22898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94459-FF1F-9B4F-BCF6-E9B072D9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741" y="3599948"/>
            <a:ext cx="1875596" cy="16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9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CF2D79F-AC71-DE48-A5A5-81BA5738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回顾：模型训练过程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49DC32-8E17-DE4F-BAB0-7F50D8D2C198}"/>
              </a:ext>
            </a:extLst>
          </p:cNvPr>
          <p:cNvGrpSpPr/>
          <p:nvPr/>
        </p:nvGrpSpPr>
        <p:grpSpPr>
          <a:xfrm>
            <a:off x="2339091" y="2131225"/>
            <a:ext cx="7771861" cy="4080811"/>
            <a:chOff x="2612360" y="1513146"/>
            <a:chExt cx="8601977" cy="451668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1DE60A-2354-BD4F-869E-4F0E1CFF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2360" y="1513146"/>
              <a:ext cx="7487322" cy="20868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0D35618-F0C9-DA45-895C-8B3480BAD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189" y="3739948"/>
              <a:ext cx="5472608" cy="228988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30C2621-B621-C54D-BD56-388DAE1D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8741" y="3599948"/>
              <a:ext cx="1875596" cy="1607654"/>
            </a:xfrm>
            <a:prstGeom prst="rect">
              <a:avLst/>
            </a:prstGeom>
          </p:spPr>
        </p:pic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FC8860-D54E-1546-B0FF-E7F4B659C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264123"/>
            <a:ext cx="10963473" cy="589190"/>
          </a:xfrm>
          <a:solidFill>
            <a:srgbClr val="FFFF00"/>
          </a:solidFill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计算神经网络损失，然后求梯度，最后更新权重参数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27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86C9B2-61D1-1444-BF26-2B1EFE59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从单卡 </a:t>
            </a:r>
            <a:r>
              <a:rPr lang="en-US" altLang="zh-CN" dirty="0"/>
              <a:t>-&gt;</a:t>
            </a:r>
            <a:r>
              <a:rPr lang="zh-CN" altLang="en-US" dirty="0"/>
              <a:t> 节点 </a:t>
            </a:r>
            <a:r>
              <a:rPr lang="en-US" altLang="zh-CN" dirty="0"/>
              <a:t>-&gt;</a:t>
            </a:r>
            <a:r>
              <a:rPr lang="zh-CN" altLang="en-US" dirty="0"/>
              <a:t> 集群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DA88AB-D5ED-DF49-B9EF-E3DC26852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264123"/>
            <a:ext cx="10963473" cy="589190"/>
          </a:xfrm>
          <a:solidFill>
            <a:srgbClr val="FFFF00"/>
          </a:solidFill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训练从单卡、到单节点（单机</a:t>
            </a:r>
            <a:r>
              <a:rPr lang="en-US" altLang="zh-CN" dirty="0"/>
              <a:t>8</a:t>
            </a:r>
            <a:r>
              <a:rPr lang="zh-CN" altLang="en-US" dirty="0"/>
              <a:t>卡）演进到</a:t>
            </a:r>
            <a:r>
              <a:rPr lang="en-US" altLang="zh-CN" dirty="0"/>
              <a:t>AI</a:t>
            </a:r>
            <a:r>
              <a:rPr lang="zh-CN" altLang="en-US" dirty="0"/>
              <a:t>集群（百卡），需要集群架构承载训练能力</a:t>
            </a: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33FCB312-852E-6444-B163-F337ECAFA7C6}"/>
              </a:ext>
            </a:extLst>
          </p:cNvPr>
          <p:cNvSpPr/>
          <p:nvPr/>
        </p:nvSpPr>
        <p:spPr bwMode="auto">
          <a:xfrm>
            <a:off x="2843012" y="3622869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883EEF-2C1D-8B4A-B74D-0443E9391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2151" y="3489799"/>
            <a:ext cx="2374931" cy="10087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B6D024-966B-5F46-8230-D85A3DA063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44" y="3751527"/>
            <a:ext cx="2032866" cy="1031833"/>
          </a:xfrm>
          <a:prstGeom prst="rect">
            <a:avLst/>
          </a:prstGeom>
        </p:spPr>
      </p:pic>
      <p:sp>
        <p:nvSpPr>
          <p:cNvPr id="14" name="虚尾箭头 13">
            <a:extLst>
              <a:ext uri="{FF2B5EF4-FFF2-40B4-BE49-F238E27FC236}">
                <a16:creationId xmlns:a16="http://schemas.microsoft.com/office/drawing/2014/main" id="{5AEC1D30-F769-2149-946B-D68C110B29DD}"/>
              </a:ext>
            </a:extLst>
          </p:cNvPr>
          <p:cNvSpPr/>
          <p:nvPr/>
        </p:nvSpPr>
        <p:spPr bwMode="auto">
          <a:xfrm>
            <a:off x="6808044" y="3622869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79FD0E-4D4E-814C-BD0C-D8583355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3102" y="2949894"/>
            <a:ext cx="3756538" cy="22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5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693932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144000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95458" y="4808758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808758"/>
            <a:ext cx="1457033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服务器架构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3979104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053472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82523" y="4805277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566940-0794-D446-BB63-267E924F0EA9}"/>
              </a:ext>
            </a:extLst>
          </p:cNvPr>
          <p:cNvGrpSpPr/>
          <p:nvPr/>
        </p:nvGrpSpPr>
        <p:grpSpPr>
          <a:xfrm>
            <a:off x="3039255" y="1632002"/>
            <a:ext cx="5998758" cy="1178658"/>
            <a:chOff x="3039255" y="1988840"/>
            <a:chExt cx="5998758" cy="1178658"/>
          </a:xfrm>
        </p:grpSpPr>
        <p:sp>
          <p:nvSpPr>
            <p:cNvPr id="37" name="Left Brace 3">
              <a:extLst>
                <a:ext uri="{FF2B5EF4-FFF2-40B4-BE49-F238E27FC236}">
                  <a16:creationId xmlns:a16="http://schemas.microsoft.com/office/drawing/2014/main" id="{E8C692C8-0357-9745-9C27-93E030FDF18B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" name="Left Brace 4">
              <a:extLst>
                <a:ext uri="{FF2B5EF4-FFF2-40B4-BE49-F238E27FC236}">
                  <a16:creationId xmlns:a16="http://schemas.microsoft.com/office/drawing/2014/main" id="{7AC6ACE7-6BC6-CC4B-86A0-44B6C0C7C4AF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F4493994-C216-EC49-947D-1E6DD9095388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A007587-6EF2-604A-A9E8-B937D62AC0E4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E1C264-DAF5-024B-BD6D-9EA5B493ED12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AFBECE8-D2F4-C146-96F6-7341FF0689CB}"/>
              </a:ext>
            </a:extLst>
          </p:cNvPr>
          <p:cNvSpPr/>
          <p:nvPr/>
        </p:nvSpPr>
        <p:spPr bwMode="auto">
          <a:xfrm>
            <a:off x="7564255" y="1523428"/>
            <a:ext cx="1394245" cy="55578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364C8B2-0DE7-6F48-8A3F-35EDE59C4E9D}"/>
              </a:ext>
            </a:extLst>
          </p:cNvPr>
          <p:cNvSpPr txBox="1">
            <a:spLocks/>
          </p:cNvSpPr>
          <p:nvPr/>
        </p:nvSpPr>
        <p:spPr>
          <a:xfrm>
            <a:off x="623635" y="3130048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35051" y="3846073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281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188" y="2245340"/>
            <a:ext cx="5016385" cy="4163157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BDF70C57-E0A1-A145-B91C-5B2513A6660F}"/>
              </a:ext>
            </a:extLst>
          </p:cNvPr>
          <p:cNvSpPr txBox="1">
            <a:spLocks/>
          </p:cNvSpPr>
          <p:nvPr/>
        </p:nvSpPr>
        <p:spPr>
          <a:xfrm>
            <a:off x="616644" y="1354582"/>
            <a:ext cx="10963473" cy="589190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）计算损失和梯度（</a:t>
            </a:r>
            <a:r>
              <a:rPr lang="en-US" altLang="zh-CN" dirty="0"/>
              <a:t>2</a:t>
            </a:r>
            <a:r>
              <a:rPr lang="zh-CN" altLang="en-US" dirty="0"/>
              <a:t>）梯度聚合（</a:t>
            </a:r>
            <a:r>
              <a:rPr lang="en-US" altLang="zh-CN" dirty="0"/>
              <a:t>3</a:t>
            </a:r>
            <a:r>
              <a:rPr lang="zh-CN" altLang="en-US" dirty="0"/>
              <a:t>）参数更新并参数重新广播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7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</a:t>
            </a:r>
            <a:endParaRPr kumimoji="1"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BDF70C57-E0A1-A145-B91C-5B2513A6660F}"/>
              </a:ext>
            </a:extLst>
          </p:cNvPr>
          <p:cNvSpPr txBox="1">
            <a:spLocks/>
          </p:cNvSpPr>
          <p:nvPr/>
        </p:nvSpPr>
        <p:spPr>
          <a:xfrm>
            <a:off x="616644" y="1354582"/>
            <a:ext cx="10963473" cy="589190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）计算损失和梯度（</a:t>
            </a:r>
            <a:r>
              <a:rPr lang="en-US" altLang="zh-CN" dirty="0"/>
              <a:t>2</a:t>
            </a:r>
            <a:r>
              <a:rPr lang="zh-CN" altLang="en-US" dirty="0"/>
              <a:t>）梯度聚合（</a:t>
            </a:r>
            <a:r>
              <a:rPr lang="en-US" altLang="zh-CN" dirty="0"/>
              <a:t>3</a:t>
            </a:r>
            <a:r>
              <a:rPr lang="zh-CN" altLang="en-US" dirty="0"/>
              <a:t>）参数更新并参数重新广播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0E121E2-2553-8A49-B610-797E44B358F4}"/>
              </a:ext>
            </a:extLst>
          </p:cNvPr>
          <p:cNvGrpSpPr/>
          <p:nvPr/>
        </p:nvGrpSpPr>
        <p:grpSpPr>
          <a:xfrm>
            <a:off x="3554715" y="2314240"/>
            <a:ext cx="5087331" cy="4229185"/>
            <a:chOff x="2051821" y="2418760"/>
            <a:chExt cx="4756084" cy="395381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92A5B7-42D6-E24E-BDAC-1B819E96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9227" y="2418760"/>
              <a:ext cx="3528678" cy="395381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07B6164-7EA9-134F-9567-D2034F9EE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51821" y="2418761"/>
              <a:ext cx="1059240" cy="3953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54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ea typeface="Microsoft YaHei" panose="020B0503020204020204" pitchFamily="34" charset="-122"/>
                <a:sym typeface="Huawei Sans" panose="020C0503030203020204" pitchFamily="34" charset="0"/>
              </a:rPr>
              <a:t>Question</a:t>
            </a:r>
            <a:r>
              <a:rPr lang="zh-CN" altLang="en-US" dirty="0">
                <a:solidFill>
                  <a:srgbClr val="C00000"/>
                </a:solidFill>
                <a:ea typeface="Microsoft YaHei" panose="020B0503020204020204" pitchFamily="34" charset="-122"/>
                <a:sym typeface="Huawei Sans" panose="020C0503030203020204" pitchFamily="34" charset="0"/>
              </a:rPr>
              <a:t>？</a:t>
            </a:r>
            <a:endParaRPr lang="zh-CN" altLang="en-US" dirty="0">
              <a:solidFill>
                <a:srgbClr val="C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大模型训练是不是不适用于参数服务器</a:t>
            </a:r>
            <a:r>
              <a:rPr lang="en-US" altLang="zh-CN" dirty="0"/>
              <a:t>P-S</a:t>
            </a:r>
            <a:r>
              <a:rPr lang="zh-CN" altLang="en-US" dirty="0"/>
              <a:t>架构呢？</a:t>
            </a:r>
            <a:endParaRPr lang="en-US" altLang="zh-CN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25323609-C6A0-1C4A-A816-E4A2036B67A2}"/>
              </a:ext>
            </a:extLst>
          </p:cNvPr>
          <p:cNvSpPr/>
          <p:nvPr/>
        </p:nvSpPr>
        <p:spPr>
          <a:xfrm>
            <a:off x="1008993" y="2597088"/>
            <a:ext cx="3342289" cy="10089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/>
              <a:t>参数服务器架构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72E7C66-8FAE-DA4C-8E29-36C5CE63E4F7}"/>
              </a:ext>
            </a:extLst>
          </p:cNvPr>
          <p:cNvSpPr/>
          <p:nvPr/>
        </p:nvSpPr>
        <p:spPr>
          <a:xfrm>
            <a:off x="1008993" y="4219903"/>
            <a:ext cx="3342289" cy="100899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/>
              <a:t>集合通信架构</a:t>
            </a:r>
          </a:p>
        </p:txBody>
      </p:sp>
    </p:spTree>
    <p:extLst>
      <p:ext uri="{BB962C8B-B14F-4D97-AF65-F5344CB8AC3E}">
        <p14:creationId xmlns:p14="http://schemas.microsoft.com/office/powerpoint/2010/main" val="44095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FCC4-0835-6142-916F-243BCC94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Megatron-LM</a:t>
            </a:r>
            <a:r>
              <a:rPr kumimoji="1" lang="zh-CN" altLang="en-US" dirty="0"/>
              <a:t> 语言大模型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9CB059-3CA0-0949-8D14-6CC3A5803B95}"/>
              </a:ext>
            </a:extLst>
          </p:cNvPr>
          <p:cNvSpPr/>
          <p:nvPr/>
        </p:nvSpPr>
        <p:spPr>
          <a:xfrm>
            <a:off x="588981" y="6207695"/>
            <a:ext cx="1097745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9525" latinLnBrk="1"/>
            <a:r>
              <a:rPr lang="en-US" altLang="zh-CN" sz="1200" dirty="0">
                <a:solidFill>
                  <a:srgbClr val="00FA00"/>
                </a:solidFill>
                <a:latin typeface="Gill Sans MT" panose="020B0502020104020203" pitchFamily="34" charset="0"/>
              </a:rPr>
              <a:t>Narayanan, Deepak, et al. "Efficient large-scale language model training on </a:t>
            </a:r>
            <a:r>
              <a:rPr lang="en-US" altLang="zh-CN" sz="1200" dirty="0" err="1">
                <a:solidFill>
                  <a:srgbClr val="00FA00"/>
                </a:solidFill>
                <a:latin typeface="Gill Sans MT" panose="020B0502020104020203" pitchFamily="34" charset="0"/>
              </a:rPr>
              <a:t>gpu</a:t>
            </a:r>
            <a:r>
              <a:rPr lang="en-US" altLang="zh-CN" sz="1200" dirty="0">
                <a:solidFill>
                  <a:srgbClr val="00FA00"/>
                </a:solidFill>
                <a:latin typeface="Gill Sans MT" panose="020B0502020104020203" pitchFamily="34" charset="0"/>
              </a:rPr>
              <a:t> clusters using </a:t>
            </a:r>
            <a:r>
              <a:rPr lang="en-US" altLang="zh-CN" sz="1200" dirty="0" err="1">
                <a:solidFill>
                  <a:srgbClr val="00FA00"/>
                </a:solidFill>
                <a:latin typeface="Gill Sans MT" panose="020B0502020104020203" pitchFamily="34" charset="0"/>
              </a:rPr>
              <a:t>megatron-lm</a:t>
            </a:r>
            <a:r>
              <a:rPr lang="en-US" altLang="zh-CN" sz="1200" dirty="0">
                <a:solidFill>
                  <a:srgbClr val="00FA00"/>
                </a:solidFill>
                <a:latin typeface="Gill Sans MT" panose="020B0502020104020203" pitchFamily="34" charset="0"/>
              </a:rPr>
              <a:t>." Proceedings of the International Conference for High Performance Computing, Networking, Storage and Analysis. 2021.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BEFA228-738B-1B42-A8F0-2B0B10520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9294" y="1324303"/>
            <a:ext cx="8525178" cy="4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1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大模型（集合通信）</a:t>
            </a:r>
            <a:endParaRPr kumimoji="1" lang="zh-CN" altLang="en-US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BDF70C57-E0A1-A145-B91C-5B2513A6660F}"/>
              </a:ext>
            </a:extLst>
          </p:cNvPr>
          <p:cNvSpPr txBox="1">
            <a:spLocks/>
          </p:cNvSpPr>
          <p:nvPr/>
        </p:nvSpPr>
        <p:spPr>
          <a:xfrm>
            <a:off x="616644" y="1354582"/>
            <a:ext cx="10963473" cy="589190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）计算损失和梯度（</a:t>
            </a:r>
            <a:r>
              <a:rPr lang="en-US" altLang="zh-CN" dirty="0"/>
              <a:t>2</a:t>
            </a:r>
            <a:r>
              <a:rPr lang="zh-CN" altLang="en-US" dirty="0"/>
              <a:t>）梯度聚合（</a:t>
            </a:r>
            <a:r>
              <a:rPr lang="en-US" altLang="zh-CN" dirty="0"/>
              <a:t>3</a:t>
            </a:r>
            <a:r>
              <a:rPr lang="zh-CN" altLang="en-US" dirty="0"/>
              <a:t>）参数更新并参数重新广播</a:t>
            </a:r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22C415-48B6-0F41-A97C-8830B54AEC42}"/>
              </a:ext>
            </a:extLst>
          </p:cNvPr>
          <p:cNvGrpSpPr/>
          <p:nvPr/>
        </p:nvGrpSpPr>
        <p:grpSpPr>
          <a:xfrm>
            <a:off x="3703132" y="2234768"/>
            <a:ext cx="4790497" cy="4249928"/>
            <a:chOff x="3491655" y="2308340"/>
            <a:chExt cx="4790497" cy="424992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92A5B7-42D6-E24E-BDAC-1B819E96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7728" y="2308340"/>
              <a:ext cx="3594424" cy="424992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A750F70-205E-324E-90AD-8A26E6DE2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91655" y="2318712"/>
              <a:ext cx="1133013" cy="4229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09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5E1D3C-33E7-6440-94D0-F026693F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E0A61C-4044-DC42-8106-17C0F38AC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latinLnBrk="1" hangingPunct="1">
              <a:spcAft>
                <a:spcPts val="1500"/>
              </a:spcAft>
            </a:pPr>
            <a:r>
              <a:rPr lang="en-US" altLang="zh-CN" dirty="0"/>
              <a:t>AI</a:t>
            </a:r>
            <a:r>
              <a:rPr lang="zh-CN" altLang="en-US" dirty="0"/>
              <a:t> 集群规模越大越好？大集群拥有大算力？</a:t>
            </a:r>
            <a:endParaRPr lang="en-US" altLang="zh-CN" dirty="0"/>
          </a:p>
          <a:p>
            <a:pPr eaLnBrk="1" latinLnBrk="1" hangingPunct="1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集群训练引入通信开销，集群的算力并不是线性增长，增加 </a:t>
            </a:r>
            <a:r>
              <a:rPr lang="en-US" altLang="zh-CN" sz="1800" dirty="0"/>
              <a:t>GPU </a:t>
            </a:r>
            <a:r>
              <a:rPr lang="zh-CN" altLang="en-US" sz="1800" dirty="0"/>
              <a:t>计算节点，并不能线性地提升算力收益。要想通过 </a:t>
            </a:r>
            <a:r>
              <a:rPr lang="en-US" altLang="zh-CN" sz="1800" dirty="0"/>
              <a:t>AI</a:t>
            </a:r>
            <a:r>
              <a:rPr lang="zh-CN" altLang="en-US" sz="1800" dirty="0"/>
              <a:t> 集群提供更多算力，需要优化服务器间通信、拓扑、模型并行、分布式框架等软硬件协同。</a:t>
            </a:r>
            <a:endParaRPr lang="en-US" altLang="zh-CN" sz="1800" dirty="0"/>
          </a:p>
          <a:p>
            <a:pPr eaLnBrk="1" latinLnBrk="1" hangingPunct="1">
              <a:lnSpc>
                <a:spcPct val="1500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zh-CN" altLang="en-US" sz="1800" dirty="0"/>
              <a:t>对于网络而言，高速、低延迟的网络可以缩短节点间同步梯度的时间，加快训练过程；对于计算而言，降低不必要的计算资源消耗，使计算节点能够专注于训练任务。</a:t>
            </a:r>
          </a:p>
        </p:txBody>
      </p:sp>
    </p:spTree>
    <p:extLst>
      <p:ext uri="{BB962C8B-B14F-4D97-AF65-F5344CB8AC3E}">
        <p14:creationId xmlns:p14="http://schemas.microsoft.com/office/powerpoint/2010/main" val="97322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/>
            <a:r>
              <a:rPr lang="zh-CN" altLang="en-US" dirty="0"/>
              <a:t>了解</a:t>
            </a:r>
            <a:r>
              <a:rPr lang="en-US" altLang="zh-CN" dirty="0"/>
              <a:t>AI</a:t>
            </a:r>
            <a:r>
              <a:rPr lang="zh-CN" altLang="en-US" dirty="0"/>
              <a:t>集群由从计算、存储、管理节点和集群辅件组成；</a:t>
            </a:r>
            <a:endParaRPr lang="en-US" altLang="zh-CN" dirty="0"/>
          </a:p>
          <a:p>
            <a:pPr marL="342900" indent="-342900"/>
            <a:r>
              <a:rPr lang="zh-CN" altLang="en-US" dirty="0"/>
              <a:t>深入探讨</a:t>
            </a:r>
            <a:r>
              <a:rPr lang="en-US" altLang="zh-CN" dirty="0"/>
              <a:t>AI</a:t>
            </a:r>
            <a:r>
              <a:rPr lang="zh-CN" altLang="en-US" dirty="0"/>
              <a:t>集群服务器的主要硬件和之间的关系；</a:t>
            </a:r>
            <a:endParaRPr lang="en-US" altLang="zh-CN" dirty="0"/>
          </a:p>
          <a:p>
            <a:pPr marL="342900" indent="-342900"/>
            <a:r>
              <a:rPr lang="zh-CN" altLang="en-US" dirty="0"/>
              <a:t>通过回顾深度学习训练流程，了解从单卡到</a:t>
            </a:r>
            <a:r>
              <a:rPr lang="en-US" altLang="zh-CN" dirty="0"/>
              <a:t>AI</a:t>
            </a:r>
            <a:r>
              <a:rPr lang="zh-CN" altLang="en-US" dirty="0"/>
              <a:t>集群服务器架构；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集群硬件架构：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集群硬件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集群软件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分布式架构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5E1D3C-33E7-6440-94D0-F026693F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E0A61C-4044-DC42-8106-17C0F38AC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集群规模越大越好？大集群拥有大算力？</a:t>
            </a:r>
          </a:p>
        </p:txBody>
      </p:sp>
    </p:spTree>
    <p:extLst>
      <p:ext uri="{BB962C8B-B14F-4D97-AF65-F5344CB8AC3E}">
        <p14:creationId xmlns:p14="http://schemas.microsoft.com/office/powerpoint/2010/main" val="342009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/>
              <a:t>DGX </a:t>
            </a:r>
            <a:r>
              <a:rPr lang="en-US" altLang="zh-CN" dirty="0" err="1"/>
              <a:t>SuperPOD</a:t>
            </a:r>
            <a:endParaRPr lang="en-US" altLang="zh-CN" dirty="0"/>
          </a:p>
          <a:p>
            <a:r>
              <a:rPr lang="zh-CN" altLang="en-US" dirty="0"/>
              <a:t>看</a:t>
            </a:r>
            <a:r>
              <a:rPr lang="en-US" altLang="zh-CN" dirty="0"/>
              <a:t>AI</a:t>
            </a:r>
            <a:r>
              <a:rPr lang="zh-CN" altLang="en-US" dirty="0"/>
              <a:t>集群软件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588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92" y="1378335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j-ea"/>
                <a:cs typeface="Times New Roman" panose="02020503050405090304" pitchFamily="18" charset="0"/>
              </a:rPr>
              <a:t>计算节点通讯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5670" y="1354711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4FF29-46C0-D445-A6D7-0B0D1250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69157" y="685417"/>
            <a:ext cx="3801866" cy="4680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F9AB5-5401-8A4A-BD39-70AF882F88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41" y="4869160"/>
            <a:ext cx="4464496" cy="10856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34F12F3-0369-1144-806B-945BD710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+mj-ea"/>
                <a:cs typeface="Times New Roman" panose="02020503050405090304" pitchFamily="18" charset="0"/>
              </a:rPr>
              <a:t>计算节点通讯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EFDF1D6E-F86C-2441-ADF6-BDCEA84BC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20874" y="1343895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6DC212-B248-244A-8D34-805BCFF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F13841-6A93-3445-87BB-9895E1086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en-US" altLang="zh-CN" dirty="0" err="1"/>
              <a:t>RoCE</a:t>
            </a:r>
            <a:r>
              <a:rPr lang="zh-CN" altLang="en-US" dirty="0"/>
              <a:t>（</a:t>
            </a:r>
            <a:r>
              <a:rPr lang="en-US" altLang="zh-CN" dirty="0"/>
              <a:t>RDMA over Converged Ethernet</a:t>
            </a:r>
            <a:r>
              <a:rPr lang="zh-CN" altLang="en-US" dirty="0"/>
              <a:t>，基于聚合以太网的</a:t>
            </a:r>
            <a:r>
              <a:rPr lang="en-US" altLang="zh-CN" dirty="0"/>
              <a:t>RDMA</a:t>
            </a:r>
            <a:r>
              <a:rPr lang="zh-CN" altLang="en-US" dirty="0"/>
              <a:t>） ，允许计算节点间直接通过内存进行数据传输，无需 </a:t>
            </a:r>
            <a:r>
              <a:rPr lang="en-US" altLang="zh-CN" dirty="0"/>
              <a:t>OS</a:t>
            </a:r>
            <a:r>
              <a:rPr lang="zh-CN" altLang="en-US" dirty="0"/>
              <a:t> 内核和 </a:t>
            </a:r>
            <a:r>
              <a:rPr lang="en-US" altLang="zh-CN" dirty="0"/>
              <a:t>CPU</a:t>
            </a:r>
            <a:r>
              <a:rPr lang="zh-CN" altLang="en-US" dirty="0"/>
              <a:t> 参与，大幅减小</a:t>
            </a:r>
            <a:r>
              <a:rPr lang="en-US" altLang="zh-CN" dirty="0"/>
              <a:t>CPU</a:t>
            </a:r>
            <a:r>
              <a:rPr lang="zh-CN" altLang="en-US" dirty="0"/>
              <a:t>负荷，降低延迟，提高吞吐量。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1C681DD-2F01-4F48-A7CD-A7D9257E1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3070" y="2509074"/>
            <a:ext cx="6676365" cy="38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73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25914</TotalTime>
  <Words>986</Words>
  <Application>Microsoft Macintosh PowerPoint</Application>
  <PresentationFormat>自定义</PresentationFormat>
  <Paragraphs>148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微软雅黑</vt:lpstr>
      <vt:lpstr>微软雅黑</vt:lpstr>
      <vt:lpstr>ACGN-MiaoGB-Flash</vt:lpstr>
      <vt:lpstr>Segoe UI</vt:lpstr>
      <vt:lpstr>Arial</vt:lpstr>
      <vt:lpstr>Calibri</vt:lpstr>
      <vt:lpstr>Futura Medium</vt:lpstr>
      <vt:lpstr>Gill Sans MT</vt:lpstr>
      <vt:lpstr>Times New Roman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Question?</vt:lpstr>
      <vt:lpstr>PowerPoint 演示文稿</vt:lpstr>
      <vt:lpstr>计算节点通讯</vt:lpstr>
      <vt:lpstr>计算节点通讯</vt:lpstr>
      <vt:lpstr>RoCE</vt:lpstr>
      <vt:lpstr>PowerPoint 演示文稿</vt:lpstr>
      <vt:lpstr>回顾：模型训练过程</vt:lpstr>
      <vt:lpstr>回顾：模型训练过程</vt:lpstr>
      <vt:lpstr>回顾：模型训练过程</vt:lpstr>
      <vt:lpstr>回顾：模型训练过程</vt:lpstr>
      <vt:lpstr>从单卡 -&gt; 节点 -&gt; 集群</vt:lpstr>
      <vt:lpstr>加快大模型训练速率</vt:lpstr>
      <vt:lpstr>分布式架构：参数服务器</vt:lpstr>
      <vt:lpstr>分布式架构：参数服务器</vt:lpstr>
      <vt:lpstr>Question？</vt:lpstr>
      <vt:lpstr>Megatron-LM 语言大模型</vt:lpstr>
      <vt:lpstr>分布式架构：参数服务器 + 大模型（集合通信）</vt:lpstr>
      <vt:lpstr>PowerPoint 演示文稿</vt:lpstr>
      <vt:lpstr>Question?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8533</cp:revision>
  <cp:lastPrinted>2023-09-08T09:14:01Z</cp:lastPrinted>
  <dcterms:created xsi:type="dcterms:W3CDTF">2020-08-28T08:44:19Z</dcterms:created>
  <dcterms:modified xsi:type="dcterms:W3CDTF">2023-10-20T10:07:35Z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